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نمط متوسط 4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نمط داكن 2 - تمييز 5/تميي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نمط داكن 2 - تمييز 3/تميي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النمط الداكن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النمط الداكن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D1D2-9280-47D5-9699-6C5F11734052}" type="datetimeFigureOut">
              <a:rPr lang="ar-SA" smtClean="0"/>
              <a:t>12/09/46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2CD1-9396-4F51-BF98-424BB24E2F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602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D1D2-9280-47D5-9699-6C5F11734052}" type="datetimeFigureOut">
              <a:rPr lang="ar-SA" smtClean="0"/>
              <a:t>12/09/46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2CD1-9396-4F51-BF98-424BB24E2F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5427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D1D2-9280-47D5-9699-6C5F11734052}" type="datetimeFigureOut">
              <a:rPr lang="ar-SA" smtClean="0"/>
              <a:t>12/09/46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2CD1-9396-4F51-BF98-424BB24E2F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3318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D1D2-9280-47D5-9699-6C5F11734052}" type="datetimeFigureOut">
              <a:rPr lang="ar-SA" smtClean="0"/>
              <a:t>12/09/46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2CD1-9396-4F51-BF98-424BB24E2F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9938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D1D2-9280-47D5-9699-6C5F11734052}" type="datetimeFigureOut">
              <a:rPr lang="ar-SA" smtClean="0"/>
              <a:t>12/09/46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2CD1-9396-4F51-BF98-424BB24E2F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74211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D1D2-9280-47D5-9699-6C5F11734052}" type="datetimeFigureOut">
              <a:rPr lang="ar-SA" smtClean="0"/>
              <a:t>12/09/46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2CD1-9396-4F51-BF98-424BB24E2F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59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D1D2-9280-47D5-9699-6C5F11734052}" type="datetimeFigureOut">
              <a:rPr lang="ar-SA" smtClean="0"/>
              <a:t>12/09/46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2CD1-9396-4F51-BF98-424BB24E2F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34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D1D2-9280-47D5-9699-6C5F11734052}" type="datetimeFigureOut">
              <a:rPr lang="ar-SA" smtClean="0"/>
              <a:t>12/09/46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2CD1-9396-4F51-BF98-424BB24E2F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4470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D1D2-9280-47D5-9699-6C5F11734052}" type="datetimeFigureOut">
              <a:rPr lang="ar-SA" smtClean="0"/>
              <a:t>12/09/46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2CD1-9396-4F51-BF98-424BB24E2F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598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D1D2-9280-47D5-9699-6C5F11734052}" type="datetimeFigureOut">
              <a:rPr lang="ar-SA" smtClean="0"/>
              <a:t>12/09/46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2CD1-9396-4F51-BF98-424BB24E2F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3673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D1D2-9280-47D5-9699-6C5F11734052}" type="datetimeFigureOut">
              <a:rPr lang="ar-SA" smtClean="0"/>
              <a:t>12/09/46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2CD1-9396-4F51-BF98-424BB24E2F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762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1D1D2-9280-47D5-9699-6C5F11734052}" type="datetimeFigureOut">
              <a:rPr lang="ar-SA" smtClean="0"/>
              <a:t>12/09/46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42CD1-9396-4F51-BF98-424BB24E2F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495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0538911509@icluod.com" TargetMode="External"/><Relationship Id="rId2" Type="http://schemas.openxmlformats.org/officeDocument/2006/relationships/hyperlink" Target="mailto:mymwnh1992@gmail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ربع نص 7"/>
          <p:cNvSpPr txBox="1"/>
          <p:nvPr/>
        </p:nvSpPr>
        <p:spPr>
          <a:xfrm>
            <a:off x="1828800" y="0"/>
            <a:ext cx="931142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/>
              <a:t>سجل أعضاء الجمعية العمومية</a:t>
            </a:r>
            <a:endParaRPr lang="ar-SA" sz="4000" dirty="0"/>
          </a:p>
        </p:txBody>
      </p:sp>
      <p:graphicFrame>
        <p:nvGraphicFramePr>
          <p:cNvPr id="4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802067"/>
              </p:ext>
            </p:extLst>
          </p:nvPr>
        </p:nvGraphicFramePr>
        <p:xfrm>
          <a:off x="235128" y="903829"/>
          <a:ext cx="11831404" cy="4774635"/>
        </p:xfrm>
        <a:graphic>
          <a:graphicData uri="http://schemas.openxmlformats.org/drawingml/2006/table">
            <a:tbl>
              <a:tblPr rtl="1" firstRow="1" bandRow="1">
                <a:tableStyleId>{E8034E78-7F5D-4C2E-B375-FC64B27BC917}</a:tableStyleId>
              </a:tblPr>
              <a:tblGrid>
                <a:gridCol w="336086">
                  <a:extLst>
                    <a:ext uri="{9D8B030D-6E8A-4147-A177-3AD203B41FA5}">
                      <a16:colId xmlns:a16="http://schemas.microsoft.com/office/drawing/2014/main" val="2535107912"/>
                    </a:ext>
                  </a:extLst>
                </a:gridCol>
                <a:gridCol w="1484130">
                  <a:extLst>
                    <a:ext uri="{9D8B030D-6E8A-4147-A177-3AD203B41FA5}">
                      <a16:colId xmlns:a16="http://schemas.microsoft.com/office/drawing/2014/main" val="319427052"/>
                    </a:ext>
                  </a:extLst>
                </a:gridCol>
                <a:gridCol w="749619">
                  <a:extLst>
                    <a:ext uri="{9D8B030D-6E8A-4147-A177-3AD203B41FA5}">
                      <a16:colId xmlns:a16="http://schemas.microsoft.com/office/drawing/2014/main" val="159268712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432490852"/>
                    </a:ext>
                  </a:extLst>
                </a:gridCol>
                <a:gridCol w="1157745">
                  <a:extLst>
                    <a:ext uri="{9D8B030D-6E8A-4147-A177-3AD203B41FA5}">
                      <a16:colId xmlns:a16="http://schemas.microsoft.com/office/drawing/2014/main" val="3143902721"/>
                    </a:ext>
                  </a:extLst>
                </a:gridCol>
                <a:gridCol w="910108">
                  <a:extLst>
                    <a:ext uri="{9D8B030D-6E8A-4147-A177-3AD203B41FA5}">
                      <a16:colId xmlns:a16="http://schemas.microsoft.com/office/drawing/2014/main" val="1865298050"/>
                    </a:ext>
                  </a:extLst>
                </a:gridCol>
                <a:gridCol w="675347">
                  <a:extLst>
                    <a:ext uri="{9D8B030D-6E8A-4147-A177-3AD203B41FA5}">
                      <a16:colId xmlns:a16="http://schemas.microsoft.com/office/drawing/2014/main" val="3054566567"/>
                    </a:ext>
                  </a:extLst>
                </a:gridCol>
                <a:gridCol w="1031966">
                  <a:extLst>
                    <a:ext uri="{9D8B030D-6E8A-4147-A177-3AD203B41FA5}">
                      <a16:colId xmlns:a16="http://schemas.microsoft.com/office/drawing/2014/main" val="2995870788"/>
                    </a:ext>
                  </a:extLst>
                </a:gridCol>
                <a:gridCol w="1023011">
                  <a:extLst>
                    <a:ext uri="{9D8B030D-6E8A-4147-A177-3AD203B41FA5}">
                      <a16:colId xmlns:a16="http://schemas.microsoft.com/office/drawing/2014/main" val="1134909564"/>
                    </a:ext>
                  </a:extLst>
                </a:gridCol>
                <a:gridCol w="1445869">
                  <a:extLst>
                    <a:ext uri="{9D8B030D-6E8A-4147-A177-3AD203B41FA5}">
                      <a16:colId xmlns:a16="http://schemas.microsoft.com/office/drawing/2014/main" val="2396353040"/>
                    </a:ext>
                  </a:extLst>
                </a:gridCol>
                <a:gridCol w="666205">
                  <a:extLst>
                    <a:ext uri="{9D8B030D-6E8A-4147-A177-3AD203B41FA5}">
                      <a16:colId xmlns:a16="http://schemas.microsoft.com/office/drawing/2014/main" val="2442043533"/>
                    </a:ext>
                  </a:extLst>
                </a:gridCol>
                <a:gridCol w="783772">
                  <a:extLst>
                    <a:ext uri="{9D8B030D-6E8A-4147-A177-3AD203B41FA5}">
                      <a16:colId xmlns:a16="http://schemas.microsoft.com/office/drawing/2014/main" val="3051579570"/>
                    </a:ext>
                  </a:extLst>
                </a:gridCol>
                <a:gridCol w="744586">
                  <a:extLst>
                    <a:ext uri="{9D8B030D-6E8A-4147-A177-3AD203B41FA5}">
                      <a16:colId xmlns:a16="http://schemas.microsoft.com/office/drawing/2014/main" val="3210519029"/>
                    </a:ext>
                  </a:extLst>
                </a:gridCol>
              </a:tblGrid>
              <a:tr h="789610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i="0" u="none" dirty="0">
                          <a:solidFill>
                            <a:schemeClr val="tx1"/>
                          </a:solidFill>
                          <a:effectLst/>
                        </a:rPr>
                        <a:t>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i="0" u="non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i="0" u="non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i="0" u="none" dirty="0">
                          <a:solidFill>
                            <a:schemeClr val="tx1"/>
                          </a:solidFill>
                          <a:effectLst/>
                        </a:rPr>
                        <a:t>اسم العضو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الجنسية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الجنس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رقم الهوية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تاريخ الميلاد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جهة العمل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تاريخ الالتحاق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رقم الجوال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البريد الالكتروني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نوعية العضوية ( عامل / منتسب /فخري/ شهري)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الانتظام في دفع الاشتراكات</a:t>
                      </a:r>
                      <a:b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(منتظم/غير منتظم/ لا يوجد سجل اشتراكات محدث)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هل تم منح بطاقة عضوية للعضو ؟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518256"/>
                  </a:ext>
                </a:extLst>
              </a:tr>
              <a:tr h="476391"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 فاطمة محمد احمد سفياني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</a:rPr>
                        <a:t>سعودية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</a:rPr>
                        <a:t>انثى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 1089312126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1414/4/18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 وزارة الشؤون الاسلامية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_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 0538651494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</a:rPr>
                        <a:t>fatmah.m.s.1994@gmail.com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</a:rPr>
                        <a:t>عامل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</a:rPr>
                        <a:t>نعم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</a:rPr>
                        <a:t>نعم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0450991"/>
                  </a:ext>
                </a:extLst>
              </a:tr>
              <a:tr h="476391"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مريم محمد علي الدوسري 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سعودية</a:t>
                      </a: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</a:rPr>
                        <a:t>انثى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1054810211 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1400/7/1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وزارة التعليم 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_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0556907361 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</a:rPr>
                        <a:t> marrrryamhors@outlook.sa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</a:rPr>
                        <a:t>عامل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</a:rPr>
                        <a:t>نعم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</a:rPr>
                        <a:t>نعم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0655144"/>
                  </a:ext>
                </a:extLst>
              </a:tr>
              <a:tr h="476391"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إبتسام محمد فرحان سفياني  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</a:rPr>
                        <a:t>سعودية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انثى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1106468026 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1419/11/5 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 جمعية وجد الخيرية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_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0558546027 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</a:rPr>
                        <a:t> abtsamsfyany539@gmail.com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عامل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</a:rPr>
                        <a:t>نعم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</a:rPr>
                        <a:t>نعم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079888"/>
                  </a:ext>
                </a:extLst>
              </a:tr>
              <a:tr h="476391"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ساره محمد يحيى سفياني 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</a:rPr>
                        <a:t>سعودية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</a:rPr>
                        <a:t>انثى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 1074059260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1411/8/5</a:t>
                      </a:r>
                      <a:r>
                        <a:rPr lang="ar-SA" sz="105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 لا يوجد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_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0563977174 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</a:rPr>
                        <a:t> dalhn2013@gmail.com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عامل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</a:rPr>
                        <a:t>نعم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766312"/>
                  </a:ext>
                </a:extLst>
              </a:tr>
              <a:tr h="476391"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سلوى جابر علي قرادي 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سعودية</a:t>
                      </a: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انثى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1095600357 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1416/11/26 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 لايوجد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_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 0550844597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</a:rPr>
                        <a:t>  solaqrady@gmail.com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عامل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لا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9215827"/>
                  </a:ext>
                </a:extLst>
              </a:tr>
              <a:tr h="476391"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مريم على محمد قحل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سعودية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انثى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10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1069092516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١٤١١/٢/٢٥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لا يوجد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1444/10/13 هـ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.0552767118 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0532385730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mrym58265@gmail.com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عامل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7792635"/>
                  </a:ext>
                </a:extLst>
              </a:tr>
              <a:tr h="476391"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نوره</a:t>
                      </a:r>
                      <a:r>
                        <a:rPr lang="ar-SA" sz="105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يحي محمد جذمي</a:t>
                      </a: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سعودية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انثى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1069693487 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١٤١١/٥/٢٣ 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لا يوجد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1444/10/13 هـ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0537178123 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Norh.j.2030@outlook.com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عامل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9892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68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567650" y="3244334"/>
            <a:ext cx="1056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ar-SA" b="1" dirty="0">
                <a:solidFill>
                  <a:schemeClr val="bg1"/>
                </a:solidFill>
              </a:rPr>
              <a:t>اسم العضو </a:t>
            </a:r>
          </a:p>
        </p:txBody>
      </p:sp>
      <p:graphicFrame>
        <p:nvGraphicFramePr>
          <p:cNvPr id="4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316600"/>
              </p:ext>
            </p:extLst>
          </p:nvPr>
        </p:nvGraphicFramePr>
        <p:xfrm>
          <a:off x="360607" y="707886"/>
          <a:ext cx="11603865" cy="5256821"/>
        </p:xfrm>
        <a:graphic>
          <a:graphicData uri="http://schemas.openxmlformats.org/drawingml/2006/table">
            <a:tbl>
              <a:tblPr rtl="1" firstRow="1" bandRow="1">
                <a:tableStyleId>{E8034E78-7F5D-4C2E-B375-FC64B27BC917}</a:tableStyleId>
              </a:tblPr>
              <a:tblGrid>
                <a:gridCol w="416906">
                  <a:extLst>
                    <a:ext uri="{9D8B030D-6E8A-4147-A177-3AD203B41FA5}">
                      <a16:colId xmlns:a16="http://schemas.microsoft.com/office/drawing/2014/main" val="2471700264"/>
                    </a:ext>
                  </a:extLst>
                </a:gridCol>
                <a:gridCol w="1368304">
                  <a:extLst>
                    <a:ext uri="{9D8B030D-6E8A-4147-A177-3AD203B41FA5}">
                      <a16:colId xmlns:a16="http://schemas.microsoft.com/office/drawing/2014/main" val="319427052"/>
                    </a:ext>
                  </a:extLst>
                </a:gridCol>
                <a:gridCol w="682565">
                  <a:extLst>
                    <a:ext uri="{9D8B030D-6E8A-4147-A177-3AD203B41FA5}">
                      <a16:colId xmlns:a16="http://schemas.microsoft.com/office/drawing/2014/main" val="1592687127"/>
                    </a:ext>
                  </a:extLst>
                </a:gridCol>
                <a:gridCol w="770708">
                  <a:extLst>
                    <a:ext uri="{9D8B030D-6E8A-4147-A177-3AD203B41FA5}">
                      <a16:colId xmlns:a16="http://schemas.microsoft.com/office/drawing/2014/main" val="3432490852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143902721"/>
                    </a:ext>
                  </a:extLst>
                </a:gridCol>
                <a:gridCol w="875212">
                  <a:extLst>
                    <a:ext uri="{9D8B030D-6E8A-4147-A177-3AD203B41FA5}">
                      <a16:colId xmlns:a16="http://schemas.microsoft.com/office/drawing/2014/main" val="186529805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054566567"/>
                    </a:ext>
                  </a:extLst>
                </a:gridCol>
                <a:gridCol w="953588">
                  <a:extLst>
                    <a:ext uri="{9D8B030D-6E8A-4147-A177-3AD203B41FA5}">
                      <a16:colId xmlns:a16="http://schemas.microsoft.com/office/drawing/2014/main" val="2995870788"/>
                    </a:ext>
                  </a:extLst>
                </a:gridCol>
                <a:gridCol w="940526">
                  <a:extLst>
                    <a:ext uri="{9D8B030D-6E8A-4147-A177-3AD203B41FA5}">
                      <a16:colId xmlns:a16="http://schemas.microsoft.com/office/drawing/2014/main" val="1134909564"/>
                    </a:ext>
                  </a:extLst>
                </a:gridCol>
                <a:gridCol w="1489166">
                  <a:extLst>
                    <a:ext uri="{9D8B030D-6E8A-4147-A177-3AD203B41FA5}">
                      <a16:colId xmlns:a16="http://schemas.microsoft.com/office/drawing/2014/main" val="2396353040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val="2442043533"/>
                    </a:ext>
                  </a:extLst>
                </a:gridCol>
                <a:gridCol w="744583">
                  <a:extLst>
                    <a:ext uri="{9D8B030D-6E8A-4147-A177-3AD203B41FA5}">
                      <a16:colId xmlns:a16="http://schemas.microsoft.com/office/drawing/2014/main" val="3051579570"/>
                    </a:ext>
                  </a:extLst>
                </a:gridCol>
                <a:gridCol w="645233">
                  <a:extLst>
                    <a:ext uri="{9D8B030D-6E8A-4147-A177-3AD203B41FA5}">
                      <a16:colId xmlns:a16="http://schemas.microsoft.com/office/drawing/2014/main" val="32105190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i="0" u="none" dirty="0">
                          <a:solidFill>
                            <a:schemeClr val="tx1"/>
                          </a:solidFill>
                          <a:effectLst/>
                        </a:rPr>
                        <a:t>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i="0" u="non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i="0" u="non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i="0" u="none" dirty="0">
                          <a:solidFill>
                            <a:schemeClr val="tx1"/>
                          </a:solidFill>
                          <a:effectLst/>
                        </a:rPr>
                        <a:t>اسم العضو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الجنسية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الجنس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رقم الهوية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تاريخ الميلاد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جهة العمل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تاريخ الالتحاق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رقم الجوال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البريد الالكتروني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نوعية العضوية ( عامل / منتسب /فخري/ شهري)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الانتظام في دفع الاشتراكات</a:t>
                      </a:r>
                      <a:b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(منتظم/غير منتظم/ لايوجد سجل اشتراكات محدث)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100" b="1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هل تم منح بطاقة عضوية للعضو ؟</a:t>
                      </a:r>
                      <a:endParaRPr lang="ar-SA" sz="11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518256"/>
                  </a:ext>
                </a:extLst>
              </a:tr>
              <a:tr h="476391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ميمونة محمد احمد سفياني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سعودية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انثى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1089312118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16/2/1413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  <a:effectLst/>
                        </a:rPr>
                        <a:t>لا يوجد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1444/10/13 هـ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0538317875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050" b="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mymwnh1992@gmail.com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عامل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9959334"/>
                  </a:ext>
                </a:extLst>
              </a:tr>
              <a:tr h="489524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أحلام عيدان فرحان سفياني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سعودية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انثى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1114401423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7/9/1421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  <a:effectLst/>
                        </a:rPr>
                        <a:t>لا يوجد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1444/10/13 هـ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0538911509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a0538911509@icluod.com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عامل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لا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4573204"/>
                  </a:ext>
                </a:extLst>
              </a:tr>
              <a:tr h="476391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سميرة جبريل ناصر واصلي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سعودية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انثى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1060982657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16/6/1408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  <a:effectLst/>
                        </a:rPr>
                        <a:t>لا يوجد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1444/10/13 هـ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0554064321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smera691@gmail.com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عامل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0450991"/>
                  </a:ext>
                </a:extLst>
              </a:tr>
              <a:tr h="476391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أمل </a:t>
                      </a:r>
                      <a:r>
                        <a:rPr lang="ar-SA" sz="105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مصعود</a:t>
                      </a: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عماش خبراني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سعودية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انثى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1098724022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27/7/1415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  <a:effectLst/>
                        </a:rPr>
                        <a:t>لا يوجد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1444/10/13 هـ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0536917835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Amalkhubrani151@gmail.com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عامل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0655144"/>
                  </a:ext>
                </a:extLst>
              </a:tr>
              <a:tr h="476391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ريم محمد علي الأمير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سعودية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انثى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1109416824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15/6/1420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  <a:effectLst/>
                        </a:rPr>
                        <a:t>لا يوجد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1444/10/13 هـ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0555653153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reem.mohammed.alameer@gmail.com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عامل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079888"/>
                  </a:ext>
                </a:extLst>
              </a:tr>
              <a:tr h="476391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سارة يحيى علي معيني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سعودية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انثى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1112213549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15/9/1413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  <a:effectLst/>
                        </a:rPr>
                        <a:t>لا يوجد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1444/10/13 هـ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0552525329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sara_ye45@icloud.com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عامل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766312"/>
                  </a:ext>
                </a:extLst>
              </a:tr>
              <a:tr h="476391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منيرة علي محمد قحل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سعودية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انثى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1079186217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25/4/1413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>
                          <a:solidFill>
                            <a:schemeClr val="tx1"/>
                          </a:solidFill>
                          <a:effectLst/>
                        </a:rPr>
                        <a:t>لا يوجد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1444/10/13 هـ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0590763432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muneraguhal@gmail.com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عامل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9215827"/>
                  </a:ext>
                </a:extLst>
              </a:tr>
              <a:tr h="476391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عهود عبدالله سليمان البشري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سعودي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انثى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1083176949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2/4/1414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" marR="140970" indent="-4445" algn="ctr" rtl="1">
                        <a:lnSpc>
                          <a:spcPct val="100000"/>
                        </a:lnSpc>
                        <a:spcAft>
                          <a:spcPts val="20"/>
                        </a:spcAft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  <a:effectLst/>
                        </a:rPr>
                        <a:t>لا يوجد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1444/10/13 هـ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0533147737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ohood021@gmail.com</a:t>
                      </a: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عامل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b="0" dirty="0">
                          <a:solidFill>
                            <a:schemeClr val="tx1"/>
                          </a:solidFill>
                        </a:rPr>
                        <a:t>نعم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lang="ar-SA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7792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41148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474</Words>
  <Application>Microsoft Office PowerPoint</Application>
  <PresentationFormat>شاشة عريضة</PresentationFormat>
  <Paragraphs>267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scc</dc:creator>
  <cp:lastModifiedBy>جمعية فنـار النسائيه جازان-العارضه</cp:lastModifiedBy>
  <cp:revision>22</cp:revision>
  <dcterms:created xsi:type="dcterms:W3CDTF">2023-12-15T08:49:18Z</dcterms:created>
  <dcterms:modified xsi:type="dcterms:W3CDTF">2025-03-11T07:28:21Z</dcterms:modified>
</cp:coreProperties>
</file>