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</p:sldIdLst>
  <p:sldSz cx="7556500" cy="10693400"/>
  <p:notesSz cx="6858000" cy="9144000"/>
  <p:embeddedFontLst>
    <p:embeddedFont>
      <p:font typeface="Garet Bold" panose="020B0604020202020204" pitchFamily="34" charset="0"/>
      <p:regular r:id="rId4"/>
      <p:bold r:id="rId5"/>
    </p:embeddedFont>
    <p:embeddedFont>
      <p:font typeface="Sakkal Majalla" panose="02000000000000000000" pitchFamily="2" charset="-78"/>
      <p:regular r:id="rId6"/>
      <p:bold r:id="rId7"/>
    </p:embeddedFont>
    <p:embeddedFont>
      <p:font typeface="UKIJ Diwani Yantu" panose="020F0502020204030204" pitchFamily="34" charset="0"/>
      <p:regular r:id="rId8"/>
      <p:bold r:id="rId9"/>
    </p:embeddedFont>
    <p:embeddedFont>
      <p:font typeface="Uthman" panose="02000000000000000000" pitchFamily="2" charset="-78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94582" autoAdjust="0"/>
  </p:normalViewPr>
  <p:slideViewPr>
    <p:cSldViewPr>
      <p:cViewPr>
        <p:scale>
          <a:sx n="95" d="100"/>
          <a:sy n="95" d="100"/>
        </p:scale>
        <p:origin x="2496" y="-1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54751" y="10439186"/>
            <a:ext cx="3855600" cy="559224"/>
            <a:chOff x="0" y="0"/>
            <a:chExt cx="1913890" cy="2775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277594"/>
            </a:xfrm>
            <a:custGeom>
              <a:avLst/>
              <a:gdLst/>
              <a:ahLst/>
              <a:cxnLst/>
              <a:rect l="l" t="t" r="r" b="b"/>
              <a:pathLst>
                <a:path w="1913890" h="277594">
                  <a:moveTo>
                    <a:pt x="0" y="0"/>
                  </a:moveTo>
                  <a:lnTo>
                    <a:pt x="1913890" y="0"/>
                  </a:lnTo>
                  <a:lnTo>
                    <a:pt x="1913890" y="277594"/>
                  </a:lnTo>
                  <a:lnTo>
                    <a:pt x="0" y="277594"/>
                  </a:lnTo>
                  <a:close/>
                </a:path>
              </a:pathLst>
            </a:custGeom>
            <a:solidFill>
              <a:srgbClr val="DFA031"/>
            </a:solidFill>
          </p:spPr>
          <p:txBody>
            <a:bodyPr/>
            <a:lstStyle/>
            <a:p>
              <a:pPr marL="0" algn="r" defTabSz="914400" rtl="1" eaLnBrk="1" latinLnBrk="0" hangingPunct="1"/>
              <a:endParaRPr lang="ar-SA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438551" y="-368722"/>
            <a:ext cx="6098377" cy="559224"/>
            <a:chOff x="0" y="0"/>
            <a:chExt cx="3027187" cy="2775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27187" cy="277594"/>
            </a:xfrm>
            <a:custGeom>
              <a:avLst/>
              <a:gdLst/>
              <a:ahLst/>
              <a:cxnLst/>
              <a:rect l="l" t="t" r="r" b="b"/>
              <a:pathLst>
                <a:path w="3027187" h="277594">
                  <a:moveTo>
                    <a:pt x="0" y="0"/>
                  </a:moveTo>
                  <a:lnTo>
                    <a:pt x="3027187" y="0"/>
                  </a:lnTo>
                  <a:lnTo>
                    <a:pt x="3027187" y="277594"/>
                  </a:lnTo>
                  <a:lnTo>
                    <a:pt x="0" y="277594"/>
                  </a:lnTo>
                  <a:close/>
                </a:path>
              </a:pathLst>
            </a:custGeom>
            <a:solidFill>
              <a:srgbClr val="DFA031"/>
            </a:solid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5" t="34389" r="31248" b="55857"/>
          <a:stretch>
            <a:fillRect/>
          </a:stretch>
        </p:blipFill>
        <p:spPr>
          <a:xfrm>
            <a:off x="1493757" y="10160506"/>
            <a:ext cx="7195072" cy="9222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45" t="34389" r="31248" b="55857"/>
          <a:stretch>
            <a:fillRect/>
          </a:stretch>
        </p:blipFill>
        <p:spPr>
          <a:xfrm>
            <a:off x="1680563" y="10160506"/>
            <a:ext cx="7195072" cy="9222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845" t="34389" r="31248" b="55857"/>
          <a:stretch>
            <a:fillRect/>
          </a:stretch>
        </p:blipFill>
        <p:spPr>
          <a:xfrm>
            <a:off x="2360506" y="9545547"/>
            <a:ext cx="6515128" cy="835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5" t="34389" r="31248" b="55857"/>
          <a:stretch>
            <a:fillRect/>
          </a:stretch>
        </p:blipFill>
        <p:spPr>
          <a:xfrm flipV="1">
            <a:off x="4589418" y="-81413"/>
            <a:ext cx="6515128" cy="835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45" t="34389" r="31248" b="55857"/>
          <a:stretch>
            <a:fillRect/>
          </a:stretch>
        </p:blipFill>
        <p:spPr>
          <a:xfrm flipV="1">
            <a:off x="4775132" y="-81413"/>
            <a:ext cx="6515128" cy="835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05505" y="9801804"/>
            <a:ext cx="104627" cy="1345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53652" y="9837833"/>
            <a:ext cx="125329" cy="985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732235" y="9813814"/>
            <a:ext cx="85792" cy="122559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734720" y="2235769"/>
            <a:ext cx="5989111" cy="0"/>
          </a:xfrm>
          <a:prstGeom prst="line">
            <a:avLst/>
          </a:prstGeom>
          <a:ln w="63500" cap="flat">
            <a:solidFill>
              <a:srgbClr val="DFA0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algn="r" defTabSz="914400" rtl="1" eaLnBrk="1" latinLnBrk="0" hangingPunct="1"/>
            <a:endParaRPr lang="ar-SA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-563190" y="8276942"/>
            <a:ext cx="3182983" cy="31963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 t="47028" b="33643"/>
          <a:stretch>
            <a:fillRect/>
          </a:stretch>
        </p:blipFill>
        <p:spPr>
          <a:xfrm>
            <a:off x="4403705" y="1137519"/>
            <a:ext cx="3443278" cy="66828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alphaModFix amt="10999"/>
          </a:blip>
          <a:srcRect t="12851" r="27705" b="53905"/>
          <a:stretch>
            <a:fillRect/>
          </a:stretch>
        </p:blipFill>
        <p:spPr>
          <a:xfrm>
            <a:off x="-3739796" y="2589820"/>
            <a:ext cx="10467106" cy="483318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732235" y="9920253"/>
            <a:ext cx="862115" cy="22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0"/>
              </a:lnSpc>
            </a:pPr>
            <a:r>
              <a:rPr lang="en-US" sz="1200">
                <a:solidFill>
                  <a:srgbClr val="3D3D3D"/>
                </a:solidFill>
                <a:latin typeface="Uthman"/>
              </a:rPr>
              <a:t>0536686730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18070" y="9927397"/>
            <a:ext cx="1426496" cy="194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70"/>
              </a:lnSpc>
            </a:pPr>
            <a:r>
              <a:rPr lang="en-US" sz="1100">
                <a:solidFill>
                  <a:srgbClr val="3D3D3D"/>
                </a:solidFill>
                <a:cs typeface="Uthman"/>
              </a:rPr>
              <a:t>محافظة العارضة ـ منطقة جازان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61073" y="9758942"/>
            <a:ext cx="639998" cy="18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000">
                <a:solidFill>
                  <a:srgbClr val="3D3D3D"/>
                </a:solidFill>
                <a:latin typeface="Garet Bold"/>
              </a:rPr>
              <a:t>Phone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53652" y="9934541"/>
            <a:ext cx="1499766" cy="1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0"/>
              </a:lnSpc>
            </a:pPr>
            <a:r>
              <a:rPr lang="en-US" sz="900">
                <a:solidFill>
                  <a:srgbClr val="3D3D3D"/>
                </a:solidFill>
                <a:latin typeface="Uthman"/>
              </a:rPr>
              <a:t>Fanar.jaz@gmail.com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228224" y="9774205"/>
            <a:ext cx="1091173" cy="18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000">
                <a:solidFill>
                  <a:srgbClr val="3D3D3D"/>
                </a:solidFill>
                <a:latin typeface="Garet Bold"/>
              </a:rPr>
              <a:t>Email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38675" y="9756379"/>
            <a:ext cx="841110" cy="18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000">
                <a:solidFill>
                  <a:srgbClr val="3D3D3D"/>
                </a:solidFill>
                <a:latin typeface="Garet Bold"/>
              </a:rPr>
              <a:t>Address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368151" y="770041"/>
            <a:ext cx="2012986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000" dirty="0" err="1">
                <a:solidFill>
                  <a:srgbClr val="604563"/>
                </a:solidFill>
                <a:cs typeface="29LT Riwaya Informal"/>
              </a:rPr>
              <a:t>الرقم</a:t>
            </a:r>
            <a:r>
              <a:rPr lang="ar-SA" sz="1000" dirty="0">
                <a:solidFill>
                  <a:srgbClr val="604563"/>
                </a:solidFill>
                <a:cs typeface="29LT Riwaya Informal"/>
              </a:rPr>
              <a:t> :             </a:t>
            </a:r>
            <a:endParaRPr lang="en-US" sz="1000" dirty="0">
              <a:solidFill>
                <a:srgbClr val="604563"/>
              </a:solidFill>
              <a:cs typeface="29LT Riwaya Informal"/>
            </a:endParaRPr>
          </a:p>
          <a:p>
            <a:pPr algn="r">
              <a:lnSpc>
                <a:spcPts val="1700"/>
              </a:lnSpc>
            </a:pPr>
            <a:r>
              <a:rPr lang="en-US" sz="1000" dirty="0" err="1">
                <a:solidFill>
                  <a:srgbClr val="604563"/>
                </a:solidFill>
                <a:cs typeface="29LT Riwaya Informal"/>
              </a:rPr>
              <a:t>التاريخ</a:t>
            </a:r>
            <a:r>
              <a:rPr lang="ar-SA" sz="1000" dirty="0">
                <a:solidFill>
                  <a:srgbClr val="604563"/>
                </a:solidFill>
                <a:cs typeface="29LT Riwaya Informal"/>
              </a:rPr>
              <a:t>: </a:t>
            </a:r>
            <a:endParaRPr lang="ar-SA" sz="1000" dirty="0">
              <a:cs typeface="29LT Riwaya Informal"/>
            </a:endParaRPr>
          </a:p>
          <a:p>
            <a:pPr algn="r">
              <a:lnSpc>
                <a:spcPts val="1700"/>
              </a:lnSpc>
            </a:pPr>
            <a:r>
              <a:rPr lang="en-US" sz="1000" dirty="0" err="1">
                <a:solidFill>
                  <a:srgbClr val="604563"/>
                </a:solidFill>
                <a:cs typeface="29LT Riwaya Informal"/>
              </a:rPr>
              <a:t>المشفوعات</a:t>
            </a:r>
            <a:r>
              <a:rPr lang="ar-SA" sz="1000" dirty="0">
                <a:solidFill>
                  <a:srgbClr val="604563"/>
                </a:solidFill>
                <a:cs typeface="29LT Riwaya Informal"/>
              </a:rPr>
              <a:t>:</a:t>
            </a:r>
            <a:r>
              <a:rPr lang="en-US" sz="1000" dirty="0">
                <a:solidFill>
                  <a:srgbClr val="604563"/>
                </a:solidFill>
                <a:cs typeface="29LT Riwaya Informal"/>
              </a:rPr>
              <a:t> </a:t>
            </a:r>
            <a:endParaRPr lang="ar-SA" sz="1000" dirty="0">
              <a:solidFill>
                <a:srgbClr val="604563"/>
              </a:solidFill>
              <a:cs typeface="29LT Riwaya Informal"/>
            </a:endParaRPr>
          </a:p>
          <a:p>
            <a:pPr algn="r">
              <a:lnSpc>
                <a:spcPts val="1700"/>
              </a:lnSpc>
            </a:pPr>
            <a:r>
              <a:rPr lang="en-US" sz="1000" dirty="0" err="1">
                <a:solidFill>
                  <a:srgbClr val="604563"/>
                </a:solidFill>
                <a:cs typeface="29LT Riwaya Informal"/>
              </a:rPr>
              <a:t>الموضوع</a:t>
            </a:r>
            <a:r>
              <a:rPr lang="ar-SA" sz="1000" dirty="0">
                <a:solidFill>
                  <a:srgbClr val="604563"/>
                </a:solidFill>
                <a:cs typeface="29LT Riwaya Informal"/>
              </a:rPr>
              <a:t>:</a:t>
            </a:r>
            <a:endParaRPr lang="en-US" sz="1000" dirty="0">
              <a:solidFill>
                <a:srgbClr val="604563"/>
              </a:solidFill>
              <a:cs typeface="29LT Riwaya Inform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952027" y="496169"/>
            <a:ext cx="1865999" cy="372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9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DFA031"/>
                </a:solidFill>
                <a:cs typeface="UKIJ Diwani Yantu"/>
              </a:rPr>
              <a:t>بسم</a:t>
            </a:r>
            <a:r>
              <a:rPr lang="en-US" sz="1899" dirty="0">
                <a:solidFill>
                  <a:srgbClr val="DFA031"/>
                </a:solidFill>
                <a:cs typeface="UKIJ Diwani Yantu"/>
              </a:rPr>
              <a:t> </a:t>
            </a:r>
            <a:r>
              <a:rPr lang="en-US" sz="1899" dirty="0" err="1">
                <a:solidFill>
                  <a:srgbClr val="DFA031"/>
                </a:solidFill>
                <a:cs typeface="UKIJ Diwani Yantu"/>
              </a:rPr>
              <a:t>الله</a:t>
            </a:r>
            <a:r>
              <a:rPr lang="en-US" sz="1899" dirty="0">
                <a:solidFill>
                  <a:srgbClr val="DFA031"/>
                </a:solidFill>
                <a:cs typeface="UKIJ Diwani Yantu"/>
              </a:rPr>
              <a:t> </a:t>
            </a:r>
            <a:r>
              <a:rPr lang="en-US" sz="1899" dirty="0" err="1">
                <a:solidFill>
                  <a:srgbClr val="DFA031"/>
                </a:solidFill>
                <a:cs typeface="UKIJ Diwani Yantu"/>
              </a:rPr>
              <a:t>الرحمن</a:t>
            </a:r>
            <a:r>
              <a:rPr lang="en-US" sz="1899" dirty="0">
                <a:solidFill>
                  <a:srgbClr val="DFA031"/>
                </a:solidFill>
                <a:cs typeface="UKIJ Diwani Yantu"/>
              </a:rPr>
              <a:t> </a:t>
            </a:r>
            <a:r>
              <a:rPr lang="en-US" sz="1899" dirty="0" err="1">
                <a:solidFill>
                  <a:srgbClr val="DFA031"/>
                </a:solidFill>
                <a:cs typeface="UKIJ Diwani Yantu"/>
              </a:rPr>
              <a:t>الرحيم</a:t>
            </a:r>
            <a:r>
              <a:rPr lang="en-US" sz="1899" dirty="0">
                <a:solidFill>
                  <a:srgbClr val="DFA031"/>
                </a:solidFill>
                <a:cs typeface="UKIJ Diwani Yantu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94351" y="865935"/>
            <a:ext cx="1246287" cy="194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  <a:spcBef>
                <a:spcPct val="0"/>
              </a:spcBef>
            </a:pPr>
            <a:r>
              <a:rPr lang="en-US" sz="1100">
                <a:solidFill>
                  <a:srgbClr val="604563"/>
                </a:solidFill>
                <a:cs typeface="29LT Adir"/>
              </a:rPr>
              <a:t>المملكة العربية السعودية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6406024-4E2D-4B31-6343-C07ED0E89F5B}"/>
              </a:ext>
            </a:extLst>
          </p:cNvPr>
          <p:cNvSpPr txBox="1"/>
          <p:nvPr/>
        </p:nvSpPr>
        <p:spPr>
          <a:xfrm>
            <a:off x="779254" y="1831267"/>
            <a:ext cx="59891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انتخابات مجلس إدارة جمعية فنار النسائية بمحافظة العارضة</a:t>
            </a:r>
          </a:p>
          <a:p>
            <a:pPr algn="ctr" rtl="1"/>
            <a:endParaRPr lang="ar-SA" b="1" u="sng" dirty="0"/>
          </a:p>
          <a:p>
            <a:pPr algn="ctr" rtl="1"/>
            <a:r>
              <a:rPr lang="ar-SA" b="1" u="sng" dirty="0"/>
              <a:t>البرنامج الانتخابي للمرشحة / فاطمة محمد سفياني </a:t>
            </a:r>
            <a:endParaRPr lang="en-US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CB17311-3825-A5B5-1254-9977A4BAAC35}"/>
              </a:ext>
            </a:extLst>
          </p:cNvPr>
          <p:cNvSpPr txBox="1"/>
          <p:nvPr/>
        </p:nvSpPr>
        <p:spPr>
          <a:xfrm>
            <a:off x="-793707" y="8202340"/>
            <a:ext cx="59891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المرشحة /</a:t>
            </a:r>
          </a:p>
          <a:p>
            <a:pPr algn="ctr" rtl="1"/>
            <a:r>
              <a:rPr lang="ar-SA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فاطمة بنت محمد سفياني </a:t>
            </a:r>
          </a:p>
        </p:txBody>
      </p:sp>
      <p:graphicFrame>
        <p:nvGraphicFramePr>
          <p:cNvPr id="28" name="جدول 27">
            <a:extLst>
              <a:ext uri="{FF2B5EF4-FFF2-40B4-BE49-F238E27FC236}">
                <a16:creationId xmlns:a16="http://schemas.microsoft.com/office/drawing/2014/main" id="{DFEEFA09-67E1-A3EC-A01D-E8CA2AEF3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31140"/>
              </p:ext>
            </p:extLst>
          </p:nvPr>
        </p:nvGraphicFramePr>
        <p:xfrm>
          <a:off x="1252734" y="2967992"/>
          <a:ext cx="4984441" cy="4445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7298">
                  <a:extLst>
                    <a:ext uri="{9D8B030D-6E8A-4147-A177-3AD203B41FA5}">
                      <a16:colId xmlns:a16="http://schemas.microsoft.com/office/drawing/2014/main" val="2278471107"/>
                    </a:ext>
                  </a:extLst>
                </a:gridCol>
                <a:gridCol w="3777143">
                  <a:extLst>
                    <a:ext uri="{9D8B030D-6E8A-4147-A177-3AD203B41FA5}">
                      <a16:colId xmlns:a16="http://schemas.microsoft.com/office/drawing/2014/main" val="604900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1" i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رؤيتي المستقبلية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المساهمة في جعل جمعية فنار لتكون احدى منصات تفعيل وتمكين دور المرأة في المجتمع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3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1" i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رسالتي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نقل المرأة من الذاتية إلى المجتمعية ورفع مستوى مبادراتها ومشاركاتها المجتمعية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4812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1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الأهداف الرئيسية التي سأسعى لتحقيقها مع الجمعية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06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اتعهد بخدمة مخلصة وتطوير مستمر لأعمال الجمعية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05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تحقيق الأهداف التي بنيت عليها الجمعية وفق افضل الممارسات و اعلى المستويات 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65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تخصيص برامج تدريبية لرفع أداء و مهارات العاملين في الجمعية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32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نقل الخبرات والمكتسبات بما يساهم في رفع مستوى الجمعية 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58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تقديم خدمات وبرامج نسائية مبنية على </a:t>
                      </a:r>
                      <a:r>
                        <a:rPr lang="ar-SA" sz="1400" b="0" i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إحتياج</a:t>
                      </a:r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مدروس 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6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العناية بالمتطوعات و المتدربات و المستفيدات وتحفيز روح العطاء والمبادرة والمساهمة في  خدمة المجتمع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21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تفعيل الشراكات المجتمعية وابتكار طرق تعزز تعاون الجهات في تنمية المجتمع 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759525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5608B0D-CBB8-C0E5-5D28-C9B079E85A0D}"/>
              </a:ext>
            </a:extLst>
          </p:cNvPr>
          <p:cNvSpPr txBox="1"/>
          <p:nvPr/>
        </p:nvSpPr>
        <p:spPr>
          <a:xfrm>
            <a:off x="772492" y="7613981"/>
            <a:ext cx="59891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والله ولي التوفيق ،،</a:t>
            </a:r>
          </a:p>
        </p:txBody>
      </p:sp>
    </p:spTree>
    <p:extLst>
      <p:ext uri="{BB962C8B-B14F-4D97-AF65-F5344CB8AC3E}">
        <p14:creationId xmlns:p14="http://schemas.microsoft.com/office/powerpoint/2010/main" val="415053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29D33-152D-42E8-DDF2-C62B457D4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DD3AFD-6FA2-F2EE-5BA9-B4C991017D67}"/>
              </a:ext>
            </a:extLst>
          </p:cNvPr>
          <p:cNvGrpSpPr/>
          <p:nvPr/>
        </p:nvGrpSpPr>
        <p:grpSpPr>
          <a:xfrm>
            <a:off x="-1654751" y="10439186"/>
            <a:ext cx="3855600" cy="559224"/>
            <a:chOff x="0" y="0"/>
            <a:chExt cx="1913890" cy="2775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EE0ECE6-1C8E-54E0-9FB3-3090CC7D720F}"/>
                </a:ext>
              </a:extLst>
            </p:cNvPr>
            <p:cNvSpPr/>
            <p:nvPr/>
          </p:nvSpPr>
          <p:spPr>
            <a:xfrm>
              <a:off x="0" y="0"/>
              <a:ext cx="1913890" cy="277594"/>
            </a:xfrm>
            <a:custGeom>
              <a:avLst/>
              <a:gdLst/>
              <a:ahLst/>
              <a:cxnLst/>
              <a:rect l="l" t="t" r="r" b="b"/>
              <a:pathLst>
                <a:path w="1913890" h="277594">
                  <a:moveTo>
                    <a:pt x="0" y="0"/>
                  </a:moveTo>
                  <a:lnTo>
                    <a:pt x="1913890" y="0"/>
                  </a:lnTo>
                  <a:lnTo>
                    <a:pt x="1913890" y="277594"/>
                  </a:lnTo>
                  <a:lnTo>
                    <a:pt x="0" y="277594"/>
                  </a:lnTo>
                  <a:close/>
                </a:path>
              </a:pathLst>
            </a:custGeom>
            <a:solidFill>
              <a:srgbClr val="DFA031"/>
            </a:solidFill>
          </p:spPr>
          <p:txBody>
            <a:bodyPr/>
            <a:lstStyle/>
            <a:p>
              <a:pPr marL="0" algn="r" defTabSz="914400" rtl="1" eaLnBrk="1" latinLnBrk="0" hangingPunct="1"/>
              <a:endParaRPr lang="ar-SA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DF7D980-CA0D-F40F-5334-46260457F30B}"/>
              </a:ext>
            </a:extLst>
          </p:cNvPr>
          <p:cNvGrpSpPr/>
          <p:nvPr/>
        </p:nvGrpSpPr>
        <p:grpSpPr>
          <a:xfrm>
            <a:off x="-438551" y="-368722"/>
            <a:ext cx="6098377" cy="559224"/>
            <a:chOff x="0" y="0"/>
            <a:chExt cx="3027187" cy="2775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007AA9F-D02C-11A0-78F1-765CE38B457E}"/>
                </a:ext>
              </a:extLst>
            </p:cNvPr>
            <p:cNvSpPr/>
            <p:nvPr/>
          </p:nvSpPr>
          <p:spPr>
            <a:xfrm>
              <a:off x="0" y="0"/>
              <a:ext cx="3027187" cy="277594"/>
            </a:xfrm>
            <a:custGeom>
              <a:avLst/>
              <a:gdLst/>
              <a:ahLst/>
              <a:cxnLst/>
              <a:rect l="l" t="t" r="r" b="b"/>
              <a:pathLst>
                <a:path w="3027187" h="277594">
                  <a:moveTo>
                    <a:pt x="0" y="0"/>
                  </a:moveTo>
                  <a:lnTo>
                    <a:pt x="3027187" y="0"/>
                  </a:lnTo>
                  <a:lnTo>
                    <a:pt x="3027187" y="277594"/>
                  </a:lnTo>
                  <a:lnTo>
                    <a:pt x="0" y="277594"/>
                  </a:lnTo>
                  <a:close/>
                </a:path>
              </a:pathLst>
            </a:custGeom>
            <a:solidFill>
              <a:srgbClr val="DFA031"/>
            </a:solid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E4A17663-AD26-11FB-0664-887E3B0A7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5" t="34389" r="31248" b="55857"/>
          <a:stretch>
            <a:fillRect/>
          </a:stretch>
        </p:blipFill>
        <p:spPr>
          <a:xfrm>
            <a:off x="1493757" y="10160506"/>
            <a:ext cx="7195072" cy="92229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8002B7F-77F9-609E-60A4-281DA7B87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45" t="34389" r="31248" b="55857"/>
          <a:stretch>
            <a:fillRect/>
          </a:stretch>
        </p:blipFill>
        <p:spPr>
          <a:xfrm>
            <a:off x="1680563" y="10160506"/>
            <a:ext cx="7195072" cy="92229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12C394E-EAD2-549B-DDF7-EF3341B0B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845" t="34389" r="31248" b="55857"/>
          <a:stretch>
            <a:fillRect/>
          </a:stretch>
        </p:blipFill>
        <p:spPr>
          <a:xfrm>
            <a:off x="2360506" y="9545547"/>
            <a:ext cx="6515128" cy="83513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BEE5064-1A38-0D7F-9EA3-5DBFB4F12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45" t="34389" r="31248" b="55857"/>
          <a:stretch>
            <a:fillRect/>
          </a:stretch>
        </p:blipFill>
        <p:spPr>
          <a:xfrm flipV="1">
            <a:off x="4589418" y="-81413"/>
            <a:ext cx="6515128" cy="835137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BCB9701-26D4-AB02-9726-CC4205670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45" t="34389" r="31248" b="55857"/>
          <a:stretch>
            <a:fillRect/>
          </a:stretch>
        </p:blipFill>
        <p:spPr>
          <a:xfrm flipV="1">
            <a:off x="4775132" y="-81413"/>
            <a:ext cx="6515128" cy="83513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7845CEA6-52E2-3F8C-F4B8-918FC9264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05505" y="9801804"/>
            <a:ext cx="104627" cy="134569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D8A7C2A-105A-32B1-EC31-21A69F80A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53652" y="9837833"/>
            <a:ext cx="125329" cy="9854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0E98BF2-FF98-02F9-F597-DF24C763B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732235" y="9813814"/>
            <a:ext cx="85792" cy="122559"/>
          </a:xfrm>
          <a:prstGeom prst="rect">
            <a:avLst/>
          </a:prstGeom>
        </p:spPr>
      </p:pic>
      <p:sp>
        <p:nvSpPr>
          <p:cNvPr id="15" name="AutoShape 15">
            <a:extLst>
              <a:ext uri="{FF2B5EF4-FFF2-40B4-BE49-F238E27FC236}">
                <a16:creationId xmlns:a16="http://schemas.microsoft.com/office/drawing/2014/main" id="{8E58C011-A4CA-55A0-5F3B-90F29D3B8075}"/>
              </a:ext>
            </a:extLst>
          </p:cNvPr>
          <p:cNvSpPr/>
          <p:nvPr/>
        </p:nvSpPr>
        <p:spPr>
          <a:xfrm>
            <a:off x="734720" y="2235769"/>
            <a:ext cx="5989111" cy="0"/>
          </a:xfrm>
          <a:prstGeom prst="line">
            <a:avLst/>
          </a:prstGeom>
          <a:ln w="63500" cap="flat">
            <a:solidFill>
              <a:srgbClr val="DFA0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algn="r" defTabSz="914400" rtl="1" eaLnBrk="1" latinLnBrk="0" hangingPunct="1"/>
            <a:endParaRPr lang="ar-SA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35EDD16F-08C2-31D7-7C5B-6F47A7813A3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-563190" y="8276942"/>
            <a:ext cx="3182983" cy="3196301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C152B8D0-0655-9D71-8DBC-5B632F271F9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47028" b="33643"/>
          <a:stretch>
            <a:fillRect/>
          </a:stretch>
        </p:blipFill>
        <p:spPr>
          <a:xfrm>
            <a:off x="4403705" y="1137519"/>
            <a:ext cx="3443278" cy="668287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143A8CF7-B8CE-151B-3452-AB508265B9EF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10999"/>
          </a:blip>
          <a:srcRect t="12851" r="27705" b="53905"/>
          <a:stretch>
            <a:fillRect/>
          </a:stretch>
        </p:blipFill>
        <p:spPr>
          <a:xfrm>
            <a:off x="-3739796" y="2589820"/>
            <a:ext cx="10467106" cy="4833185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AB1750D1-199F-AAF1-5A89-349C28332335}"/>
              </a:ext>
            </a:extLst>
          </p:cNvPr>
          <p:cNvSpPr txBox="1"/>
          <p:nvPr/>
        </p:nvSpPr>
        <p:spPr>
          <a:xfrm>
            <a:off x="4732235" y="9920253"/>
            <a:ext cx="862115" cy="22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0"/>
              </a:lnSpc>
            </a:pPr>
            <a:r>
              <a:rPr lang="en-US" sz="1200">
                <a:solidFill>
                  <a:srgbClr val="3D3D3D"/>
                </a:solidFill>
                <a:latin typeface="Uthman"/>
              </a:rPr>
              <a:t>0536686730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324D23AD-3941-081C-AE73-D45B75F00174}"/>
              </a:ext>
            </a:extLst>
          </p:cNvPr>
          <p:cNvSpPr txBox="1"/>
          <p:nvPr/>
        </p:nvSpPr>
        <p:spPr>
          <a:xfrm>
            <a:off x="5618070" y="9927397"/>
            <a:ext cx="1426496" cy="194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70"/>
              </a:lnSpc>
            </a:pPr>
            <a:r>
              <a:rPr lang="en-US" sz="1100">
                <a:solidFill>
                  <a:srgbClr val="3D3D3D"/>
                </a:solidFill>
                <a:cs typeface="Uthman"/>
              </a:rPr>
              <a:t>محافظة العارضة ـ منطقة جازان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922D7278-5FD0-F8A9-F1F7-6D093C3B9D59}"/>
              </a:ext>
            </a:extLst>
          </p:cNvPr>
          <p:cNvSpPr txBox="1"/>
          <p:nvPr/>
        </p:nvSpPr>
        <p:spPr>
          <a:xfrm>
            <a:off x="4861073" y="9758942"/>
            <a:ext cx="639998" cy="18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000">
                <a:solidFill>
                  <a:srgbClr val="3D3D3D"/>
                </a:solidFill>
                <a:latin typeface="Garet Bold"/>
              </a:rPr>
              <a:t>Phone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351CD3BD-F805-2926-7473-A7C122B909F1}"/>
              </a:ext>
            </a:extLst>
          </p:cNvPr>
          <p:cNvSpPr txBox="1"/>
          <p:nvPr/>
        </p:nvSpPr>
        <p:spPr>
          <a:xfrm>
            <a:off x="3053652" y="9934541"/>
            <a:ext cx="1499766" cy="1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0"/>
              </a:lnSpc>
            </a:pPr>
            <a:r>
              <a:rPr lang="en-US" sz="900">
                <a:solidFill>
                  <a:srgbClr val="3D3D3D"/>
                </a:solidFill>
                <a:latin typeface="Uthman"/>
              </a:rPr>
              <a:t>Fanar.jaz@gmail.com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B887861-0160-0130-2CE1-47674AC1CF21}"/>
              </a:ext>
            </a:extLst>
          </p:cNvPr>
          <p:cNvSpPr txBox="1"/>
          <p:nvPr/>
        </p:nvSpPr>
        <p:spPr>
          <a:xfrm>
            <a:off x="3228224" y="9774205"/>
            <a:ext cx="1091173" cy="18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000">
                <a:solidFill>
                  <a:srgbClr val="3D3D3D"/>
                </a:solidFill>
                <a:latin typeface="Garet Bold"/>
              </a:rPr>
              <a:t>Email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8F0152E-9C93-B234-CF03-331CCF2325E4}"/>
              </a:ext>
            </a:extLst>
          </p:cNvPr>
          <p:cNvSpPr txBox="1"/>
          <p:nvPr/>
        </p:nvSpPr>
        <p:spPr>
          <a:xfrm>
            <a:off x="5838675" y="9756379"/>
            <a:ext cx="841110" cy="18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000">
                <a:solidFill>
                  <a:srgbClr val="3D3D3D"/>
                </a:solidFill>
                <a:latin typeface="Garet Bold"/>
              </a:rPr>
              <a:t>Address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DA9EB5D-0F3C-FE8A-CF50-3286238ABE7B}"/>
              </a:ext>
            </a:extLst>
          </p:cNvPr>
          <p:cNvSpPr txBox="1"/>
          <p:nvPr/>
        </p:nvSpPr>
        <p:spPr>
          <a:xfrm>
            <a:off x="-368151" y="770041"/>
            <a:ext cx="2012986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000" dirty="0" err="1">
                <a:solidFill>
                  <a:srgbClr val="604563"/>
                </a:solidFill>
                <a:cs typeface="29LT Riwaya Informal"/>
              </a:rPr>
              <a:t>الرقم</a:t>
            </a:r>
            <a:r>
              <a:rPr lang="ar-SA" sz="1000" dirty="0">
                <a:solidFill>
                  <a:srgbClr val="604563"/>
                </a:solidFill>
                <a:cs typeface="29LT Riwaya Informal"/>
              </a:rPr>
              <a:t> :             </a:t>
            </a:r>
            <a:endParaRPr lang="en-US" sz="1000" dirty="0">
              <a:solidFill>
                <a:srgbClr val="604563"/>
              </a:solidFill>
              <a:cs typeface="29LT Riwaya Informal"/>
            </a:endParaRPr>
          </a:p>
          <a:p>
            <a:pPr algn="r">
              <a:lnSpc>
                <a:spcPts val="1700"/>
              </a:lnSpc>
            </a:pPr>
            <a:r>
              <a:rPr lang="en-US" sz="1000" dirty="0" err="1">
                <a:solidFill>
                  <a:srgbClr val="604563"/>
                </a:solidFill>
                <a:cs typeface="29LT Riwaya Informal"/>
              </a:rPr>
              <a:t>التاريخ</a:t>
            </a:r>
            <a:r>
              <a:rPr lang="ar-SA" sz="1000" dirty="0">
                <a:solidFill>
                  <a:srgbClr val="604563"/>
                </a:solidFill>
                <a:cs typeface="29LT Riwaya Informal"/>
              </a:rPr>
              <a:t>: </a:t>
            </a:r>
            <a:endParaRPr lang="ar-SA" sz="1000" dirty="0">
              <a:cs typeface="29LT Riwaya Informal"/>
            </a:endParaRPr>
          </a:p>
          <a:p>
            <a:pPr algn="r">
              <a:lnSpc>
                <a:spcPts val="1700"/>
              </a:lnSpc>
            </a:pPr>
            <a:r>
              <a:rPr lang="en-US" sz="1000" dirty="0" err="1">
                <a:solidFill>
                  <a:srgbClr val="604563"/>
                </a:solidFill>
                <a:cs typeface="29LT Riwaya Informal"/>
              </a:rPr>
              <a:t>المشفوعات</a:t>
            </a:r>
            <a:r>
              <a:rPr lang="ar-SA" sz="1000" dirty="0">
                <a:solidFill>
                  <a:srgbClr val="604563"/>
                </a:solidFill>
                <a:cs typeface="29LT Riwaya Informal"/>
              </a:rPr>
              <a:t>:</a:t>
            </a:r>
            <a:r>
              <a:rPr lang="en-US" sz="1000" dirty="0">
                <a:solidFill>
                  <a:srgbClr val="604563"/>
                </a:solidFill>
                <a:cs typeface="29LT Riwaya Informal"/>
              </a:rPr>
              <a:t> </a:t>
            </a:r>
            <a:endParaRPr lang="ar-SA" sz="1000" dirty="0">
              <a:solidFill>
                <a:srgbClr val="604563"/>
              </a:solidFill>
              <a:cs typeface="29LT Riwaya Informal"/>
            </a:endParaRPr>
          </a:p>
          <a:p>
            <a:pPr algn="r">
              <a:lnSpc>
                <a:spcPts val="1700"/>
              </a:lnSpc>
            </a:pPr>
            <a:r>
              <a:rPr lang="en-US" sz="1000" dirty="0" err="1">
                <a:solidFill>
                  <a:srgbClr val="604563"/>
                </a:solidFill>
                <a:cs typeface="29LT Riwaya Informal"/>
              </a:rPr>
              <a:t>الموضوع</a:t>
            </a:r>
            <a:r>
              <a:rPr lang="ar-SA" sz="1000" dirty="0">
                <a:solidFill>
                  <a:srgbClr val="604563"/>
                </a:solidFill>
                <a:cs typeface="29LT Riwaya Informal"/>
              </a:rPr>
              <a:t>:</a:t>
            </a:r>
            <a:endParaRPr lang="en-US" sz="1000" dirty="0">
              <a:solidFill>
                <a:srgbClr val="604563"/>
              </a:solidFill>
              <a:cs typeface="29LT Riwaya Informal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2103737E-B20A-9EBF-41CE-2086CCDCB6DB}"/>
              </a:ext>
            </a:extLst>
          </p:cNvPr>
          <p:cNvSpPr txBox="1"/>
          <p:nvPr/>
        </p:nvSpPr>
        <p:spPr>
          <a:xfrm>
            <a:off x="2952027" y="496169"/>
            <a:ext cx="1865999" cy="372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9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DFA031"/>
                </a:solidFill>
                <a:cs typeface="UKIJ Diwani Yantu"/>
              </a:rPr>
              <a:t>بسم</a:t>
            </a:r>
            <a:r>
              <a:rPr lang="en-US" sz="1899" dirty="0">
                <a:solidFill>
                  <a:srgbClr val="DFA031"/>
                </a:solidFill>
                <a:cs typeface="UKIJ Diwani Yantu"/>
              </a:rPr>
              <a:t> </a:t>
            </a:r>
            <a:r>
              <a:rPr lang="en-US" sz="1899" dirty="0" err="1">
                <a:solidFill>
                  <a:srgbClr val="DFA031"/>
                </a:solidFill>
                <a:cs typeface="UKIJ Diwani Yantu"/>
              </a:rPr>
              <a:t>الله</a:t>
            </a:r>
            <a:r>
              <a:rPr lang="en-US" sz="1899" dirty="0">
                <a:solidFill>
                  <a:srgbClr val="DFA031"/>
                </a:solidFill>
                <a:cs typeface="UKIJ Diwani Yantu"/>
              </a:rPr>
              <a:t> </a:t>
            </a:r>
            <a:r>
              <a:rPr lang="en-US" sz="1899" dirty="0" err="1">
                <a:solidFill>
                  <a:srgbClr val="DFA031"/>
                </a:solidFill>
                <a:cs typeface="UKIJ Diwani Yantu"/>
              </a:rPr>
              <a:t>الرحمن</a:t>
            </a:r>
            <a:r>
              <a:rPr lang="en-US" sz="1899" dirty="0">
                <a:solidFill>
                  <a:srgbClr val="DFA031"/>
                </a:solidFill>
                <a:cs typeface="UKIJ Diwani Yantu"/>
              </a:rPr>
              <a:t> </a:t>
            </a:r>
            <a:r>
              <a:rPr lang="en-US" sz="1899" dirty="0" err="1">
                <a:solidFill>
                  <a:srgbClr val="DFA031"/>
                </a:solidFill>
                <a:cs typeface="UKIJ Diwani Yantu"/>
              </a:rPr>
              <a:t>الرحيم</a:t>
            </a:r>
            <a:r>
              <a:rPr lang="en-US" sz="1899" dirty="0">
                <a:solidFill>
                  <a:srgbClr val="DFA031"/>
                </a:solidFill>
                <a:cs typeface="UKIJ Diwani Yantu"/>
              </a:rPr>
              <a:t> 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879C3D29-AC5A-D5DE-73CC-A446142D2AA9}"/>
              </a:ext>
            </a:extLst>
          </p:cNvPr>
          <p:cNvSpPr txBox="1"/>
          <p:nvPr/>
        </p:nvSpPr>
        <p:spPr>
          <a:xfrm>
            <a:off x="5594351" y="865935"/>
            <a:ext cx="1246287" cy="194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  <a:spcBef>
                <a:spcPct val="0"/>
              </a:spcBef>
            </a:pPr>
            <a:r>
              <a:rPr lang="en-US" sz="1100">
                <a:solidFill>
                  <a:srgbClr val="604563"/>
                </a:solidFill>
                <a:cs typeface="29LT Adir"/>
              </a:rPr>
              <a:t>المملكة العربية السعودية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FA9AF2E-DF80-57A5-FCAB-CBCADB9E7FCC}"/>
              </a:ext>
            </a:extLst>
          </p:cNvPr>
          <p:cNvSpPr txBox="1"/>
          <p:nvPr/>
        </p:nvSpPr>
        <p:spPr>
          <a:xfrm>
            <a:off x="779254" y="1831267"/>
            <a:ext cx="59891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انتخابات مجلس إدارة جمعية فنار النسائية بمحافظة العارضة</a:t>
            </a:r>
          </a:p>
          <a:p>
            <a:pPr algn="ctr" rtl="1"/>
            <a:endParaRPr lang="ar-SA" b="1" u="sng" dirty="0"/>
          </a:p>
          <a:p>
            <a:pPr algn="ctr" rtl="1"/>
            <a:r>
              <a:rPr lang="ar-SA" b="1" u="sng" dirty="0"/>
              <a:t>البرنامج الانتخابي للمرشحة /مريم محمد الدوسري </a:t>
            </a:r>
            <a:endParaRPr lang="en-US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261165F-2360-5FED-4657-D3C8B3CFD7BF}"/>
              </a:ext>
            </a:extLst>
          </p:cNvPr>
          <p:cNvSpPr txBox="1"/>
          <p:nvPr/>
        </p:nvSpPr>
        <p:spPr>
          <a:xfrm>
            <a:off x="-793707" y="8202340"/>
            <a:ext cx="59891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المرشحة /</a:t>
            </a:r>
          </a:p>
          <a:p>
            <a:pPr algn="ctr" rtl="1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مريم محمد الدوسري </a:t>
            </a:r>
          </a:p>
        </p:txBody>
      </p:sp>
      <p:graphicFrame>
        <p:nvGraphicFramePr>
          <p:cNvPr id="28" name="جدول 27">
            <a:extLst>
              <a:ext uri="{FF2B5EF4-FFF2-40B4-BE49-F238E27FC236}">
                <a16:creationId xmlns:a16="http://schemas.microsoft.com/office/drawing/2014/main" id="{C7A7BE46-A927-F7F3-C4FE-0475938C4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93352"/>
              </p:ext>
            </p:extLst>
          </p:nvPr>
        </p:nvGraphicFramePr>
        <p:xfrm>
          <a:off x="1252734" y="2967992"/>
          <a:ext cx="4984441" cy="3708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7298">
                  <a:extLst>
                    <a:ext uri="{9D8B030D-6E8A-4147-A177-3AD203B41FA5}">
                      <a16:colId xmlns:a16="http://schemas.microsoft.com/office/drawing/2014/main" val="2278471107"/>
                    </a:ext>
                  </a:extLst>
                </a:gridCol>
                <a:gridCol w="3777143">
                  <a:extLst>
                    <a:ext uri="{9D8B030D-6E8A-4147-A177-3AD203B41FA5}">
                      <a16:colId xmlns:a16="http://schemas.microsoft.com/office/drawing/2014/main" val="604900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1" i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رؤيتي المستقبلية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ar-SA" sz="1400" b="0" i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3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1" i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قيمي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المبادرة – التمكين – المساندة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4812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1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الأهداف الرئيسية التي سأسعى لتحقيقها مع الجمعية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06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تطوير الجمعية لما هو أفضل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05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تقديم الأفكار التطويرية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65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تفعيل العضويات والمساهمة في تفعيل دورهم داخل الجمعية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32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 بكفاءة وتعاون مع أعضاء المجلس و العاملين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58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i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6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i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21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400" b="0" i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i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759525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1A6EE44-51E6-C5C8-6367-002DC13AA636}"/>
              </a:ext>
            </a:extLst>
          </p:cNvPr>
          <p:cNvSpPr txBox="1"/>
          <p:nvPr/>
        </p:nvSpPr>
        <p:spPr>
          <a:xfrm>
            <a:off x="772492" y="7613981"/>
            <a:ext cx="59891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والله ولي التوفيق ،،</a:t>
            </a:r>
          </a:p>
        </p:txBody>
      </p:sp>
    </p:spTree>
    <p:extLst>
      <p:ext uri="{BB962C8B-B14F-4D97-AF65-F5344CB8AC3E}">
        <p14:creationId xmlns:p14="http://schemas.microsoft.com/office/powerpoint/2010/main" val="376114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7209</TotalTime>
  <Words>286</Words>
  <Application>Microsoft Macintosh PowerPoint</Application>
  <PresentationFormat>مخصص</PresentationFormat>
  <Paragraphs>70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11" baseType="lpstr">
      <vt:lpstr>Uthman</vt:lpstr>
      <vt:lpstr>Calibri</vt:lpstr>
      <vt:lpstr>Garet Bold</vt:lpstr>
      <vt:lpstr>UKIJ Diwani Yantu</vt:lpstr>
      <vt:lpstr>Sakkal Majalla</vt:lpstr>
      <vt:lpstr>29LT Adir</vt:lpstr>
      <vt:lpstr>Arial</vt:lpstr>
      <vt:lpstr>29LT Riwaya Informal</vt:lpstr>
      <vt:lpstr>Office Theme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Minimalistic Professional Business Letterhead Template (مستند A4)</dc:title>
  <cp:lastModifiedBy>جمعية فنـار النسائيه جازان-العارضه</cp:lastModifiedBy>
  <cp:revision>13</cp:revision>
  <dcterms:created xsi:type="dcterms:W3CDTF">2006-08-16T00:00:00Z</dcterms:created>
  <dcterms:modified xsi:type="dcterms:W3CDTF">2025-11-02T17:20:35Z</dcterms:modified>
  <dc:identifier>DAFi0X72zTE</dc:identifier>
</cp:coreProperties>
</file>